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Analyzing 3,900 customer transactions to uncover spending patterns, preferences, and opportunities for strategic growth.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9557"/>
            <a:ext cx="72045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02324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402324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6721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16765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Promote exclusive benefits to convert high-value repeat buyers into subscribers.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402324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2402324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26721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16765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Reward repeat buyers to move them from returning to loyal customer status.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402324"/>
            <a:ext cx="4158853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2402324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48A8E2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2672120"/>
            <a:ext cx="29827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167658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Balance sales boosts with margin control for discount-dependent products.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4825841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59ABA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7244" y="4825841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59ABA9"/>
          </a:solidFill>
          <a:ln/>
        </p:spPr>
      </p:sp>
      <p:sp>
        <p:nvSpPr>
          <p:cNvPr id="17" name="Text 15"/>
          <p:cNvSpPr/>
          <p:nvPr/>
        </p:nvSpPr>
        <p:spPr>
          <a:xfrm>
            <a:off x="1198959" y="50956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98959" y="5591175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 top-rated and best-selling products in marketing campaigns.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5235773" y="4825841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05293" y="4825841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21" name="Text 19"/>
          <p:cNvSpPr/>
          <p:nvPr/>
        </p:nvSpPr>
        <p:spPr>
          <a:xfrm>
            <a:off x="5597009" y="50956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97009" y="5591175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high-revenue female customers and express-shipping users.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772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59988"/>
            <a:ext cx="4158734" cy="3892391"/>
          </a:xfrm>
          <a:prstGeom prst="roundRect">
            <a:avLst>
              <a:gd name="adj" fmla="val 922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99899" y="302216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F2B42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97305" y="3219569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9899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4475083"/>
            <a:ext cx="36343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Uncover insights into spending patterns, customer segmentation, product preferences, and subscription behaviors to support data-driven decisions.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759988"/>
            <a:ext cx="4158734" cy="3892391"/>
          </a:xfrm>
          <a:prstGeom prst="roundRect">
            <a:avLst>
              <a:gd name="adj" fmla="val 922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97949" y="302216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7425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5355" y="3219569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97949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97949" y="4475083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 System tracking 3,900 purchases across various product categories with 18 key features.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759988"/>
            <a:ext cx="4158853" cy="3892391"/>
          </a:xfrm>
          <a:prstGeom prst="roundRect">
            <a:avLst>
              <a:gd name="adj" fmla="val 922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5999" y="302216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D785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93404" y="3219569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5999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Question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5999" y="4475083"/>
            <a:ext cx="363450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How can we leverage shopping data to identify trends, improve engagement, and optimize strategies?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207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Structure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23053"/>
            <a:ext cx="31682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11431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Age, gender, location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58104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Subscription status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04776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Previous purchase history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46701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37724" y="526137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Item, category, amount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728097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Season, size, color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7724" y="619482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Discount and promo usage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71561" y="25230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871561" y="311431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Frequency of purchases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871561" y="358104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Review ratings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871561" y="404776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Shipping type preferences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71561" y="46701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4871561" y="5261372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Only 37 missing values in review ratings. Clean dataset with 4 integer, 1 float, and 13 object columns.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4199"/>
            <a:ext cx="65153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Preparation Process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773323"/>
            <a:ext cx="4158734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9539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Handle Missing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449479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Imputed 37 missing review ratings using median rating per product category.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773323"/>
            <a:ext cx="4158734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29539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Consistency Checks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449479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Removed redundant promo_code_used column after verifying it matched discount_applied.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3969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773323"/>
            <a:ext cx="4158853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29539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Standardize Columns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449479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Renamed all columns to snake_case for better readability and documentation.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393650"/>
            <a:ext cx="6357818" cy="3048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age_group bins and purchase_frequency_days for deeper analysis.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50172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393650"/>
            <a:ext cx="6357818" cy="30480"/>
          </a:xfrm>
          <a:prstGeom prst="rect">
            <a:avLst/>
          </a:prstGeom>
          <a:solidFill>
            <a:srgbClr val="59ABA9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574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606980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Connected to SQLite for efficient SQL-based analysis and querying.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3901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21662"/>
            <a:ext cx="358461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68%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165860" y="3910608"/>
            <a:ext cx="29283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Female Revenue Share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406146"/>
            <a:ext cx="35846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Female customers contribute nearly 68% of total revenue compared to male customers.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721543" y="2821662"/>
            <a:ext cx="358473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839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4783693" y="3910608"/>
            <a:ext cx="34603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21543" y="4406146"/>
            <a:ext cx="3584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 who used discounts but still spent above average purchase amount.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82441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Female customers drive the majority of revenue, while a significant segment of discount users maintain high spending levels.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237" y="439341"/>
            <a:ext cx="4160639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Segmentation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237" y="1228844"/>
            <a:ext cx="13511927" cy="737639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83762" y="8635722"/>
            <a:ext cx="159782" cy="159782"/>
          </a:xfrm>
          <a:prstGeom prst="roundRect">
            <a:avLst>
              <a:gd name="adj" fmla="val 11446"/>
            </a:avLst>
          </a:prstGeom>
          <a:solidFill>
            <a:srgbClr val="483304"/>
          </a:solidFill>
          <a:ln/>
        </p:spPr>
      </p:sp>
      <p:sp>
        <p:nvSpPr>
          <p:cNvPr id="5" name="Text 2"/>
          <p:cNvSpPr/>
          <p:nvPr/>
        </p:nvSpPr>
        <p:spPr>
          <a:xfrm>
            <a:off x="4604504" y="8635722"/>
            <a:ext cx="357068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Loyal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871692" y="8635722"/>
            <a:ext cx="159782" cy="159782"/>
          </a:xfrm>
          <a:prstGeom prst="roundRect">
            <a:avLst>
              <a:gd name="adj" fmla="val 11446"/>
            </a:avLst>
          </a:prstGeom>
          <a:solidFill>
            <a:srgbClr val="C88D0C"/>
          </a:solidFill>
          <a:ln/>
        </p:spPr>
      </p:sp>
      <p:sp>
        <p:nvSpPr>
          <p:cNvPr id="7" name="Text 4"/>
          <p:cNvSpPr/>
          <p:nvPr/>
        </p:nvSpPr>
        <p:spPr>
          <a:xfrm>
            <a:off x="7092434" y="8635722"/>
            <a:ext cx="666155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Returning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9668708" y="8635722"/>
            <a:ext cx="159782" cy="159782"/>
          </a:xfrm>
          <a:prstGeom prst="roundRect">
            <a:avLst>
              <a:gd name="adj" fmla="val 11446"/>
            </a:avLst>
          </a:prstGeom>
          <a:solidFill>
            <a:srgbClr val="F6C967"/>
          </a:solidFill>
          <a:ln/>
        </p:spPr>
      </p:sp>
      <p:sp>
        <p:nvSpPr>
          <p:cNvPr id="9" name="Text 6"/>
          <p:cNvSpPr/>
          <p:nvPr/>
        </p:nvSpPr>
        <p:spPr>
          <a:xfrm>
            <a:off x="9889450" y="8635722"/>
            <a:ext cx="304205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New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59237" y="8975169"/>
            <a:ext cx="13511927" cy="51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customer base is dominated by loyal customers (80%), with returning customers making up 18% and new customers just 2%. This indicates strong retention but highlights opportunity for new customer acquisition.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980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Top-Rated Products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39760"/>
            <a:ext cx="4158734" cy="1746766"/>
          </a:xfrm>
          <a:prstGeom prst="roundRect">
            <a:avLst>
              <a:gd name="adj" fmla="val 837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809280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248078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2773382" y="266033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07519" y="34381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3933706"/>
            <a:ext cx="36191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rating: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3.86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2839760"/>
            <a:ext cx="4158734" cy="1746766"/>
          </a:xfrm>
          <a:prstGeom prst="roundRect">
            <a:avLst>
              <a:gd name="adj" fmla="val 837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35773" y="2809280"/>
            <a:ext cx="4158734" cy="12192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1" name="Shape 9"/>
          <p:cNvSpPr/>
          <p:nvPr/>
        </p:nvSpPr>
        <p:spPr>
          <a:xfrm>
            <a:off x="6956048" y="248078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sp>
        <p:nvSpPr>
          <p:cNvPr id="12" name="Text 10"/>
          <p:cNvSpPr/>
          <p:nvPr/>
        </p:nvSpPr>
        <p:spPr>
          <a:xfrm>
            <a:off x="7171432" y="266033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5505569" y="34381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5569" y="3933706"/>
            <a:ext cx="36191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rating: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3.84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3823" y="2839760"/>
            <a:ext cx="4158853" cy="1746766"/>
          </a:xfrm>
          <a:prstGeom prst="roundRect">
            <a:avLst>
              <a:gd name="adj" fmla="val 837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33823" y="2809280"/>
            <a:ext cx="4158853" cy="12192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54217" y="248078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sp>
        <p:nvSpPr>
          <p:cNvPr id="18" name="Text 16"/>
          <p:cNvSpPr/>
          <p:nvPr/>
        </p:nvSpPr>
        <p:spPr>
          <a:xfrm>
            <a:off x="11569601" y="2660332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9903619" y="34381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903619" y="3933706"/>
            <a:ext cx="36192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rating: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3.82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37724" y="5184815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37724" y="5154335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48A8E2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sp>
        <p:nvSpPr>
          <p:cNvPr id="24" name="Text 22"/>
          <p:cNvSpPr/>
          <p:nvPr/>
        </p:nvSpPr>
        <p:spPr>
          <a:xfrm>
            <a:off x="3872925" y="50053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23"/>
          <p:cNvSpPr/>
          <p:nvPr/>
        </p:nvSpPr>
        <p:spPr>
          <a:xfrm>
            <a:off x="1107519" y="5783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Hats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107519" y="627876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rating: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3.80</a:t>
            </a:r>
            <a:endParaRPr lang="en-US" sz="1850" dirty="0"/>
          </a:p>
        </p:txBody>
      </p:sp>
      <p:sp>
        <p:nvSpPr>
          <p:cNvPr id="27" name="Shape 25"/>
          <p:cNvSpPr/>
          <p:nvPr/>
        </p:nvSpPr>
        <p:spPr>
          <a:xfrm>
            <a:off x="7434858" y="5184815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34858" y="5154335"/>
            <a:ext cx="6357818" cy="121920"/>
          </a:xfrm>
          <a:prstGeom prst="roundRect">
            <a:avLst>
              <a:gd name="adj" fmla="val 294514"/>
            </a:avLst>
          </a:prstGeom>
          <a:solidFill>
            <a:srgbClr val="59ABA9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54675" y="482584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2B42D"/>
          </a:solidFill>
          <a:ln/>
        </p:spPr>
      </p:sp>
      <p:sp>
        <p:nvSpPr>
          <p:cNvPr id="30" name="Text 28"/>
          <p:cNvSpPr/>
          <p:nvPr/>
        </p:nvSpPr>
        <p:spPr>
          <a:xfrm>
            <a:off x="10470059" y="5005388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250" dirty="0"/>
          </a:p>
        </p:txBody>
      </p:sp>
      <p:sp>
        <p:nvSpPr>
          <p:cNvPr id="31" name="Text 29"/>
          <p:cNvSpPr/>
          <p:nvPr/>
        </p:nvSpPr>
        <p:spPr>
          <a:xfrm>
            <a:off x="7704653" y="57832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Skirts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704653" y="6278761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rating: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3.78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078" y="643771"/>
            <a:ext cx="7203400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Most Purchased by Category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8078" y="1915358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Accessories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18078" y="2492812"/>
            <a:ext cx="62119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Jewelry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8078" y="2948464"/>
            <a:ext cx="62119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Sunglasses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8078" y="3404116"/>
            <a:ext cx="62119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Belt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8078" y="4011692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Clothing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18078" y="4589145"/>
            <a:ext cx="62119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Pants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18078" y="5044797"/>
            <a:ext cx="62119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Blouse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818078" y="5500449"/>
            <a:ext cx="62119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Shirt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607975" y="1915358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Footwear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7607975" y="2492812"/>
            <a:ext cx="62119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Sandals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607975" y="2948464"/>
            <a:ext cx="62119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Shoes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607975" y="3404116"/>
            <a:ext cx="62119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Sneakers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7607975" y="4011692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Outerwear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607975" y="4589145"/>
            <a:ext cx="62119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1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Jacket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7607975" y="5044797"/>
            <a:ext cx="62119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Coat</a:t>
            </a:r>
            <a:endParaRPr lang="en-US" sz="1800" dirty="0"/>
          </a:p>
        </p:txBody>
      </p:sp>
      <p:sp>
        <p:nvSpPr>
          <p:cNvPr id="18" name="Shape 16"/>
          <p:cNvSpPr/>
          <p:nvPr/>
        </p:nvSpPr>
        <p:spPr>
          <a:xfrm>
            <a:off x="818078" y="6218992"/>
            <a:ext cx="12994243" cy="1366838"/>
          </a:xfrm>
          <a:prstGeom prst="roundRect">
            <a:avLst>
              <a:gd name="adj" fmla="val 25653"/>
            </a:avLst>
          </a:prstGeom>
          <a:solidFill>
            <a:srgbClr val="483304"/>
          </a:solidFill>
          <a:ln/>
        </p:spPr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798" y="6580823"/>
            <a:ext cx="292179" cy="233720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577697" y="6511052"/>
            <a:ext cx="12000905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Discount Leaders: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Hats, sneakers, coats, suits, and pants have the highest percentage of purchases with discounts applied.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4036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Subscription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103358"/>
            <a:ext cx="30480" cy="4050625"/>
          </a:xfrm>
          <a:prstGeom prst="roundRect">
            <a:avLst>
              <a:gd name="adj" fmla="val 1178055"/>
            </a:avLst>
          </a:prstGeom>
          <a:solidFill>
            <a:srgbClr val="F2B42D"/>
          </a:solidFill>
          <a:ln/>
        </p:spPr>
      </p:sp>
      <p:sp>
        <p:nvSpPr>
          <p:cNvPr id="5" name="Shape 2"/>
          <p:cNvSpPr/>
          <p:nvPr/>
        </p:nvSpPr>
        <p:spPr>
          <a:xfrm>
            <a:off x="6354604" y="2103358"/>
            <a:ext cx="7468553" cy="1785938"/>
          </a:xfrm>
          <a:prstGeom prst="rect">
            <a:avLst/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93919" y="2365534"/>
            <a:ext cx="35347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Lower Subscriber Spending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93919" y="2861072"/>
            <a:ext cx="69670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Subscribers have slightly lower average spending and generate much less total revenue than non-subscribers.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54604" y="4368046"/>
            <a:ext cx="7468553" cy="1785938"/>
          </a:xfrm>
          <a:prstGeom prst="rect">
            <a:avLst/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93919" y="4630222"/>
            <a:ext cx="43174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Repeat Buyers Aren't Subscribing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93919" y="5125760"/>
            <a:ext cx="69670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Higher number of non-subscribers repeatedly purchase products. Repeat buyers with 5+ purchases are less likely to subscribe.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24124" y="642318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Current subscription model needs optimization to attract high-value repeat customers.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2025-10-28T13:46:50Z</dcterms:created>
  <dcterms:modified xsi:type="dcterms:W3CDTF">2025-10-28T13:46:50Z</dcterms:modified>
</cp:coreProperties>
</file>